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57" r:id="rId3"/>
    <p:sldId id="259" r:id="rId4"/>
    <p:sldId id="261" r:id="rId5"/>
    <p:sldId id="262" r:id="rId6"/>
    <p:sldId id="263" r:id="rId7"/>
    <p:sldId id="264" r:id="rId8"/>
    <p:sldId id="265" r:id="rId9"/>
    <p:sldId id="266" r:id="rId10"/>
    <p:sldId id="267"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snapVertSplitter="1" vertBarState="minimized" horzBarState="maximized">
    <p:restoredLeft sz="34578" autoAdjust="0"/>
    <p:restoredTop sz="86467" autoAdjust="0"/>
  </p:normalViewPr>
  <p:slideViewPr>
    <p:cSldViewPr>
      <p:cViewPr>
        <p:scale>
          <a:sx n="77" d="100"/>
          <a:sy n="77" d="100"/>
        </p:scale>
        <p:origin x="-786" y="-12"/>
      </p:cViewPr>
      <p:guideLst>
        <p:guide orient="horz" pos="2160"/>
        <p:guide pos="2880"/>
      </p:guideLst>
    </p:cSldViewPr>
  </p:slideViewPr>
  <p:outlineViewPr>
    <p:cViewPr>
      <p:scale>
        <a:sx n="33" d="100"/>
        <a:sy n="33" d="100"/>
      </p:scale>
      <p:origin x="258" y="37284"/>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B64EAE7-B632-4D98-A6EB-F3A032D41F54}" type="datetimeFigureOut">
              <a:rPr lang="en-US" smtClean="0"/>
              <a:t>12/13/2011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3FBCA82-AE5F-43AC-A255-808B70EFB673}" type="slidenum">
              <a:rPr lang="en-US" smtClean="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B64EAE7-B632-4D98-A6EB-F3A032D41F54}" type="datetimeFigureOut">
              <a:rPr lang="en-US" smtClean="0"/>
              <a:t>12/13/2011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3FBCA82-AE5F-43AC-A255-808B70EFB673}"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Date Placeholder 3"/>
          <p:cNvSpPr>
            <a:spLocks noGrp="1"/>
          </p:cNvSpPr>
          <p:nvPr>
            <p:ph type="dt" sz="half" idx="10"/>
          </p:nvPr>
        </p:nvSpPr>
        <p:spPr/>
        <p:txBody>
          <a:bodyPr/>
          <a:lstStyle/>
          <a:p>
            <a:fld id="{2B64EAE7-B632-4D98-A6EB-F3A032D41F54}" type="datetimeFigureOut">
              <a:rPr lang="en-US" smtClean="0"/>
              <a:t>12/13/2011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3FBCA82-AE5F-43AC-A255-808B70EFB673}" type="slidenum">
              <a:rPr lang="en-US" smtClean="0"/>
              <a:t>‹#›</a:t>
            </a:fld>
            <a:endParaRPr lang="en-US" dirty="0"/>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B64EAE7-B632-4D98-A6EB-F3A032D41F54}" type="datetimeFigureOut">
              <a:rPr lang="en-US" smtClean="0"/>
              <a:t>12/13/2011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3FBCA82-AE5F-43AC-A255-808B70EFB673}" type="slidenum">
              <a:rPr lang="en-US" smtClean="0"/>
              <a:t>‹#›</a:t>
            </a:fld>
            <a:endParaRPr lang="en-US" dirty="0"/>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B64EAE7-B632-4D98-A6EB-F3A032D41F54}" type="datetimeFigureOut">
              <a:rPr lang="en-US" smtClean="0"/>
              <a:t>12/13/2011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3FBCA82-AE5F-43AC-A255-808B70EFB673}" type="slidenum">
              <a:rPr lang="en-US" smtClean="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2B64EAE7-B632-4D98-A6EB-F3A032D41F54}" type="datetimeFigureOut">
              <a:rPr lang="en-US" smtClean="0"/>
              <a:t>12/13/2011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3FBCA82-AE5F-43AC-A255-808B70EFB673}" type="slidenum">
              <a:rPr lang="en-US" smtClean="0"/>
              <a:t>‹#›</a:t>
            </a:fld>
            <a:endParaRPr lang="en-US" dirty="0"/>
          </a:p>
        </p:txBody>
      </p:sp>
      <p:sp>
        <p:nvSpPr>
          <p:cNvPr id="9" name="Content Placeholder 8"/>
          <p:cNvSpPr>
            <a:spLocks noGrp="1"/>
          </p:cNvSpPr>
          <p:nvPr>
            <p:ph sz="quarter" idx="13"/>
          </p:nvPr>
        </p:nvSpPr>
        <p:spPr>
          <a:xfrm>
            <a:off x="676655"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B64EAE7-B632-4D98-A6EB-F3A032D41F54}" type="datetimeFigureOut">
              <a:rPr lang="en-US" smtClean="0"/>
              <a:t>12/13/2011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23FBCA82-AE5F-43AC-A255-808B70EFB673}"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B64EAE7-B632-4D98-A6EB-F3A032D41F54}" type="datetimeFigureOut">
              <a:rPr lang="en-US" smtClean="0"/>
              <a:t>12/13/2011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23FBCA82-AE5F-43AC-A255-808B70EFB673}"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2" name="Date Placeholder 1"/>
          <p:cNvSpPr>
            <a:spLocks noGrp="1"/>
          </p:cNvSpPr>
          <p:nvPr>
            <p:ph type="dt" sz="half" idx="10"/>
          </p:nvPr>
        </p:nvSpPr>
        <p:spPr/>
        <p:txBody>
          <a:bodyPr/>
          <a:lstStyle/>
          <a:p>
            <a:fld id="{2B64EAE7-B632-4D98-A6EB-F3A032D41F54}" type="datetimeFigureOut">
              <a:rPr lang="en-US" smtClean="0"/>
              <a:t>12/13/2011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23FBCA82-AE5F-43AC-A255-808B70EFB673}"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Date Placeholder 4"/>
          <p:cNvSpPr>
            <a:spLocks noGrp="1"/>
          </p:cNvSpPr>
          <p:nvPr>
            <p:ph type="dt" sz="half" idx="10"/>
          </p:nvPr>
        </p:nvSpPr>
        <p:spPr/>
        <p:txBody>
          <a:bodyPr/>
          <a:lstStyle/>
          <a:p>
            <a:fld id="{2B64EAE7-B632-4D98-A6EB-F3A032D41F54}" type="datetimeFigureOut">
              <a:rPr lang="en-US" smtClean="0"/>
              <a:t>12/13/2011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3FBCA82-AE5F-43AC-A255-808B70EFB673}" type="slidenum">
              <a:rPr lang="en-US" smtClean="0"/>
              <a:t>‹#›</a:t>
            </a:fld>
            <a:endParaRPr lang="en-US" dirty="0"/>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B64EAE7-B632-4D98-A6EB-F3A032D41F54}" type="datetimeFigureOut">
              <a:rPr lang="en-US" smtClean="0"/>
              <a:t>12/13/2011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3FBCA82-AE5F-43AC-A255-808B70EFB673}" type="slidenum">
              <a:rPr lang="en-US" smtClean="0"/>
              <a:t>‹#›</a:t>
            </a:fld>
            <a:endParaRPr lang="en-US" dirty="0"/>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2B64EAE7-B632-4D98-A6EB-F3A032D41F54}" type="datetimeFigureOut">
              <a:rPr lang="en-US" smtClean="0"/>
              <a:t>12/13/2011</a:t>
            </a:fld>
            <a:endParaRPr lang="en-US" dirty="0"/>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n-US" dirty="0"/>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23FBCA82-AE5F-43AC-A255-808B70EFB673}" type="slidenum">
              <a:rPr lang="en-US" smtClean="0"/>
              <a:t>‹#›</a:t>
            </a:fld>
            <a:endParaRPr lang="en-US" dirty="0"/>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latin typeface="Times New Roman" pitchFamily="18" charset="0"/>
                <a:cs typeface="Times New Roman" pitchFamily="18" charset="0"/>
              </a:rPr>
              <a:t>F. Scott Fitzgerald</a:t>
            </a:r>
            <a:endParaRPr lang="en-US" dirty="0">
              <a:latin typeface="Times New Roman" pitchFamily="18" charset="0"/>
              <a:cs typeface="Times New Roman" pitchFamily="18" charset="0"/>
            </a:endParaRPr>
          </a:p>
        </p:txBody>
      </p:sp>
      <p:sp>
        <p:nvSpPr>
          <p:cNvPr id="3" name="Subtitle 2"/>
          <p:cNvSpPr>
            <a:spLocks noGrp="1"/>
          </p:cNvSpPr>
          <p:nvPr>
            <p:ph type="subTitle" idx="1"/>
          </p:nvPr>
        </p:nvSpPr>
        <p:spPr/>
        <p:txBody>
          <a:bodyPr>
            <a:normAutofit/>
          </a:bodyPr>
          <a:lstStyle/>
          <a:p>
            <a:r>
              <a:rPr lang="en-US" dirty="0" smtClean="0"/>
              <a:t>By Rochelle Lundstrom</a:t>
            </a:r>
          </a:p>
          <a:p>
            <a:r>
              <a:rPr lang="en-US" dirty="0" smtClean="0"/>
              <a:t>4</a:t>
            </a:r>
            <a:r>
              <a:rPr lang="en-US" baseline="30000" dirty="0" smtClean="0"/>
              <a:t>th</a:t>
            </a:r>
            <a:r>
              <a:rPr lang="en-US" dirty="0" smtClean="0"/>
              <a:t> hour short stories</a:t>
            </a:r>
          </a:p>
          <a:p>
            <a:endParaRPr lang="en-US" dirty="0"/>
          </a:p>
        </p:txBody>
      </p:sp>
    </p:spTree>
    <p:extLst>
      <p:ext uri="{BB962C8B-B14F-4D97-AF65-F5344CB8AC3E}">
        <p14:creationId xmlns:p14="http://schemas.microsoft.com/office/powerpoint/2010/main" val="363294120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smtClean="0"/>
              <a:t>John </a:t>
            </a:r>
            <a:r>
              <a:rPr lang="en-US" dirty="0"/>
              <a:t>T Unger had lived in hades </a:t>
            </a:r>
            <a:r>
              <a:rPr lang="en-US" dirty="0" smtClean="0"/>
              <a:t>and his parents wanted a good education for him so they sent him to </a:t>
            </a:r>
            <a:r>
              <a:rPr lang="en-US" dirty="0"/>
              <a:t>St. Midas' </a:t>
            </a:r>
            <a:r>
              <a:rPr lang="en-US" dirty="0" smtClean="0"/>
              <a:t>School. </a:t>
            </a:r>
          </a:p>
          <a:p>
            <a:r>
              <a:rPr lang="en-US" dirty="0" smtClean="0"/>
              <a:t>He spent his time off school with friends and eventually became </a:t>
            </a:r>
            <a:r>
              <a:rPr lang="en-US" dirty="0"/>
              <a:t>friends with Percy </a:t>
            </a:r>
            <a:r>
              <a:rPr lang="en-US" dirty="0" smtClean="0"/>
              <a:t>Washington, who claimed his father was the richest man in the world and had a diamond as big as the Ritz.</a:t>
            </a:r>
          </a:p>
          <a:p>
            <a:r>
              <a:rPr lang="en-US" dirty="0" smtClean="0"/>
              <a:t>When he went to his house for the summer he found it to be true.</a:t>
            </a:r>
            <a:endParaRPr lang="en-US" dirty="0"/>
          </a:p>
        </p:txBody>
      </p:sp>
      <p:sp>
        <p:nvSpPr>
          <p:cNvPr id="3" name="Title 2"/>
          <p:cNvSpPr>
            <a:spLocks noGrp="1"/>
          </p:cNvSpPr>
          <p:nvPr>
            <p:ph type="title"/>
          </p:nvPr>
        </p:nvSpPr>
        <p:spPr/>
        <p:txBody>
          <a:bodyPr/>
          <a:lstStyle/>
          <a:p>
            <a:r>
              <a:rPr lang="en-US" dirty="0" smtClean="0"/>
              <a:t>The Diamond as big as the Ritz</a:t>
            </a:r>
            <a:endParaRPr lang="en-US" dirty="0"/>
          </a:p>
        </p:txBody>
      </p:sp>
    </p:spTree>
    <p:extLst>
      <p:ext uri="{BB962C8B-B14F-4D97-AF65-F5344CB8AC3E}">
        <p14:creationId xmlns:p14="http://schemas.microsoft.com/office/powerpoint/2010/main" val="421700260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2209800"/>
            <a:ext cx="7408333" cy="4191000"/>
          </a:xfrm>
        </p:spPr>
        <p:txBody>
          <a:bodyPr>
            <a:normAutofit/>
          </a:bodyPr>
          <a:lstStyle/>
          <a:p>
            <a:r>
              <a:rPr lang="en-US" dirty="0" smtClean="0"/>
              <a:t>Born in St. Paul Minnesota on September 24</a:t>
            </a:r>
            <a:r>
              <a:rPr lang="en-US" baseline="30000" dirty="0" smtClean="0"/>
              <a:t>th</a:t>
            </a:r>
            <a:r>
              <a:rPr lang="en-US" dirty="0" smtClean="0"/>
              <a:t> 1896</a:t>
            </a:r>
          </a:p>
          <a:p>
            <a:r>
              <a:rPr lang="en-US" dirty="0" smtClean="0"/>
              <a:t>Birth name: Francis Scott  </a:t>
            </a:r>
            <a:r>
              <a:rPr lang="en-US" dirty="0"/>
              <a:t>Key Fitzgerald </a:t>
            </a:r>
            <a:endParaRPr lang="en-US" dirty="0" smtClean="0"/>
          </a:p>
          <a:p>
            <a:r>
              <a:rPr lang="en-US" dirty="0" smtClean="0"/>
              <a:t>(</a:t>
            </a:r>
            <a:r>
              <a:rPr lang="en-US" dirty="0"/>
              <a:t>the namesake and second cousin three times removed of the author of the National Anthem. </a:t>
            </a:r>
            <a:r>
              <a:rPr lang="en-US" dirty="0" smtClean="0"/>
              <a:t>)</a:t>
            </a:r>
          </a:p>
          <a:p>
            <a:r>
              <a:rPr lang="en-US" dirty="0"/>
              <a:t>His </a:t>
            </a:r>
            <a:r>
              <a:rPr lang="en-US" dirty="0" smtClean="0"/>
              <a:t>father, Edward,  </a:t>
            </a:r>
            <a:r>
              <a:rPr lang="en-US" dirty="0"/>
              <a:t>was from Maryland, with an allegiance to the Old South and its </a:t>
            </a:r>
            <a:r>
              <a:rPr lang="en-US" dirty="0" smtClean="0"/>
              <a:t>values.</a:t>
            </a:r>
          </a:p>
          <a:p>
            <a:r>
              <a:rPr lang="en-US" dirty="0"/>
              <a:t>His </a:t>
            </a:r>
            <a:r>
              <a:rPr lang="en-US" dirty="0" smtClean="0"/>
              <a:t>mother, Mary </a:t>
            </a:r>
            <a:r>
              <a:rPr lang="en-US" dirty="0"/>
              <a:t>(Mollie) McQuillan, was the daughter of an Irish immigrant who became wealthy as a wholesale grocer in St. Paul. </a:t>
            </a:r>
            <a:endParaRPr lang="en-US" dirty="0" smtClean="0"/>
          </a:p>
          <a:p>
            <a:r>
              <a:rPr lang="en-US" dirty="0" smtClean="0"/>
              <a:t>Both </a:t>
            </a:r>
            <a:r>
              <a:rPr lang="en-US" dirty="0"/>
              <a:t>were Catholics. </a:t>
            </a:r>
          </a:p>
          <a:p>
            <a:endParaRPr lang="en-US" dirty="0"/>
          </a:p>
        </p:txBody>
      </p:sp>
      <p:sp>
        <p:nvSpPr>
          <p:cNvPr id="2" name="Title 1"/>
          <p:cNvSpPr>
            <a:spLocks noGrp="1"/>
          </p:cNvSpPr>
          <p:nvPr>
            <p:ph type="title"/>
          </p:nvPr>
        </p:nvSpPr>
        <p:spPr/>
        <p:txBody>
          <a:bodyPr/>
          <a:lstStyle/>
          <a:p>
            <a:r>
              <a:rPr lang="en-US" dirty="0" smtClean="0"/>
              <a:t>Birth</a:t>
            </a:r>
            <a:endParaRPr lang="en-US" dirty="0"/>
          </a:p>
        </p:txBody>
      </p:sp>
    </p:spTree>
    <p:extLst>
      <p:ext uri="{BB962C8B-B14F-4D97-AF65-F5344CB8AC3E}">
        <p14:creationId xmlns:p14="http://schemas.microsoft.com/office/powerpoint/2010/main" val="52849433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normAutofit fontScale="92500" lnSpcReduction="20000"/>
          </a:bodyPr>
          <a:lstStyle/>
          <a:p>
            <a:r>
              <a:rPr lang="en-US" dirty="0"/>
              <a:t>Fitzgerald attended the St. Paul Academy; his first writing to appear in print was a detective story in the school newspaper when he was thirteen. </a:t>
            </a:r>
          </a:p>
          <a:p>
            <a:r>
              <a:rPr lang="en-US" dirty="0"/>
              <a:t> During 1911-1913 he attended the Newman School, a Catholic prep school in New </a:t>
            </a:r>
            <a:r>
              <a:rPr lang="en-US" dirty="0" smtClean="0"/>
              <a:t>Jersey. As </a:t>
            </a:r>
            <a:r>
              <a:rPr lang="en-US" dirty="0"/>
              <a:t>a member of the Princeton Class of 1917, Fitzgerald neglected his studies for his literary apprenticeship. He wrote the scripts and lyrics for the Princeton Triangle Club musicals and was a contributor to the Princeton Tiger humor magazine and the Nassau Literary Magazine. His college friends included Edmund Wilson and John Peale </a:t>
            </a:r>
            <a:r>
              <a:rPr lang="en-US" dirty="0" smtClean="0"/>
              <a:t>Bishop</a:t>
            </a:r>
          </a:p>
        </p:txBody>
      </p:sp>
      <p:sp>
        <p:nvSpPr>
          <p:cNvPr id="4" name="Title 3"/>
          <p:cNvSpPr>
            <a:spLocks noGrp="1"/>
          </p:cNvSpPr>
          <p:nvPr>
            <p:ph type="title"/>
          </p:nvPr>
        </p:nvSpPr>
        <p:spPr/>
        <p:txBody>
          <a:bodyPr/>
          <a:lstStyle/>
          <a:p>
            <a:r>
              <a:rPr lang="en-US" dirty="0" smtClean="0"/>
              <a:t>Early Life</a:t>
            </a:r>
            <a:endParaRPr lang="en-US" dirty="0"/>
          </a:p>
        </p:txBody>
      </p:sp>
    </p:spTree>
    <p:extLst>
      <p:ext uri="{BB962C8B-B14F-4D97-AF65-F5344CB8AC3E}">
        <p14:creationId xmlns:p14="http://schemas.microsoft.com/office/powerpoint/2010/main" val="267224075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2675466"/>
            <a:ext cx="7408333" cy="3725333"/>
          </a:xfrm>
        </p:spPr>
        <p:txBody>
          <a:bodyPr>
            <a:normAutofit lnSpcReduction="10000"/>
          </a:bodyPr>
          <a:lstStyle/>
          <a:p>
            <a:r>
              <a:rPr lang="en-US" dirty="0" smtClean="0"/>
              <a:t>On </a:t>
            </a:r>
            <a:r>
              <a:rPr lang="en-US" dirty="0"/>
              <a:t>academic probation and unlikely to graduate</a:t>
            </a:r>
            <a:r>
              <a:rPr lang="en-US" dirty="0" smtClean="0"/>
              <a:t>, Fitzgerald </a:t>
            </a:r>
            <a:r>
              <a:rPr lang="en-US" dirty="0"/>
              <a:t>joined the army in 1917 and was commissioned a second lieutenant in the infantry. </a:t>
            </a:r>
            <a:endParaRPr lang="en-US" dirty="0" smtClean="0"/>
          </a:p>
          <a:p>
            <a:r>
              <a:rPr lang="en-US" dirty="0" smtClean="0"/>
              <a:t>Convinced </a:t>
            </a:r>
            <a:r>
              <a:rPr lang="en-US" dirty="0"/>
              <a:t>that he would die in the war, he rapidly wrote a novel, “The Romantic </a:t>
            </a:r>
            <a:r>
              <a:rPr lang="en-US" dirty="0" smtClean="0"/>
              <a:t>Egotist”. The letter </a:t>
            </a:r>
            <a:r>
              <a:rPr lang="en-US" dirty="0"/>
              <a:t>of rejection from Charles Scribner’s Sons praised the novel’s originality and asked that it be resubmitted when revised. </a:t>
            </a:r>
          </a:p>
          <a:p>
            <a:r>
              <a:rPr lang="en-US" dirty="0"/>
              <a:t>In June 1918 Fitzgerald was assigned to Camp Sheridan, near Montgomery, Alabama. </a:t>
            </a:r>
          </a:p>
        </p:txBody>
      </p:sp>
      <p:sp>
        <p:nvSpPr>
          <p:cNvPr id="3" name="Title 2"/>
          <p:cNvSpPr>
            <a:spLocks noGrp="1"/>
          </p:cNvSpPr>
          <p:nvPr>
            <p:ph type="title"/>
          </p:nvPr>
        </p:nvSpPr>
        <p:spPr/>
        <p:txBody>
          <a:bodyPr/>
          <a:lstStyle/>
          <a:p>
            <a:r>
              <a:rPr lang="en-US" dirty="0" smtClean="0"/>
              <a:t>Army </a:t>
            </a:r>
            <a:endParaRPr lang="en-US" dirty="0"/>
          </a:p>
        </p:txBody>
      </p:sp>
    </p:spTree>
    <p:extLst>
      <p:ext uri="{BB962C8B-B14F-4D97-AF65-F5344CB8AC3E}">
        <p14:creationId xmlns:p14="http://schemas.microsoft.com/office/powerpoint/2010/main" val="19266058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Zelda Sayre</a:t>
            </a:r>
          </a:p>
        </p:txBody>
      </p:sp>
      <p:sp>
        <p:nvSpPr>
          <p:cNvPr id="3" name="Content Placeholder 2"/>
          <p:cNvSpPr>
            <a:spLocks noGrp="1"/>
          </p:cNvSpPr>
          <p:nvPr>
            <p:ph idx="1"/>
          </p:nvPr>
        </p:nvSpPr>
        <p:spPr>
          <a:xfrm>
            <a:off x="872067" y="1676400"/>
            <a:ext cx="7408333" cy="4876800"/>
          </a:xfrm>
        </p:spPr>
        <p:txBody>
          <a:bodyPr>
            <a:normAutofit lnSpcReduction="10000"/>
          </a:bodyPr>
          <a:lstStyle/>
          <a:p>
            <a:r>
              <a:rPr lang="en-US" dirty="0" smtClean="0"/>
              <a:t>At Camp </a:t>
            </a:r>
            <a:r>
              <a:rPr lang="en-US" dirty="0"/>
              <a:t>Sheridan, he fell in love with a celebrated belle, eighteen-year-old Zelda Sayre, the youngest daughter of an Alabama Supreme Court judge. </a:t>
            </a:r>
            <a:r>
              <a:rPr lang="en-US" dirty="0" smtClean="0"/>
              <a:t>He was 22.</a:t>
            </a:r>
            <a:endParaRPr lang="en-US" dirty="0" smtClean="0"/>
          </a:p>
          <a:p>
            <a:r>
              <a:rPr lang="en-US" dirty="0" smtClean="0"/>
              <a:t>The </a:t>
            </a:r>
            <a:r>
              <a:rPr lang="en-US" dirty="0"/>
              <a:t>romance intensified Fitzgerald’s hopes for the success of his novel, but after revision it was rejected by Scribners for a second time. </a:t>
            </a:r>
            <a:endParaRPr lang="en-US" dirty="0" smtClean="0"/>
          </a:p>
          <a:p>
            <a:r>
              <a:rPr lang="en-US" dirty="0" smtClean="0"/>
              <a:t>The </a:t>
            </a:r>
            <a:r>
              <a:rPr lang="en-US" dirty="0"/>
              <a:t>war ended just before he was to be sent overseas; after his discharge in 1919 he went to New York City to seek his fortune in order to marry. </a:t>
            </a:r>
            <a:endParaRPr lang="en-US" dirty="0" smtClean="0"/>
          </a:p>
          <a:p>
            <a:r>
              <a:rPr lang="en-US" dirty="0" smtClean="0"/>
              <a:t>Unwilling </a:t>
            </a:r>
            <a:r>
              <a:rPr lang="en-US" dirty="0"/>
              <a:t>to wait while Fitzgerald succeeded in the advertisement business and unwilling to live on his small salary, Zelda Sayre broke their engagement. </a:t>
            </a:r>
          </a:p>
          <a:p>
            <a:endParaRPr lang="en-US" dirty="0"/>
          </a:p>
        </p:txBody>
      </p:sp>
    </p:spTree>
    <p:extLst>
      <p:ext uri="{BB962C8B-B14F-4D97-AF65-F5344CB8AC3E}">
        <p14:creationId xmlns:p14="http://schemas.microsoft.com/office/powerpoint/2010/main" val="122726274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 Fitzgerald quit his job in July 1919 and returned to St. Paul to rewrite his novel as </a:t>
            </a:r>
            <a:r>
              <a:rPr lang="en-US" dirty="0" smtClean="0"/>
              <a:t>“This </a:t>
            </a:r>
            <a:r>
              <a:rPr lang="en-US" dirty="0"/>
              <a:t>Side of </a:t>
            </a:r>
            <a:r>
              <a:rPr lang="en-US" dirty="0" smtClean="0"/>
              <a:t>Paradise”.</a:t>
            </a:r>
          </a:p>
          <a:p>
            <a:r>
              <a:rPr lang="en-US" dirty="0" smtClean="0"/>
              <a:t> </a:t>
            </a:r>
            <a:r>
              <a:rPr lang="en-US" dirty="0"/>
              <a:t>It was accepted by editor Maxwell Perkins of Scribners in September. Set mainly at Princeton and described by its author as “a quest novel,” This Side of Paradise traces the career aspirations and love disappointments of Amory Blaine. </a:t>
            </a:r>
          </a:p>
        </p:txBody>
      </p:sp>
      <p:sp>
        <p:nvSpPr>
          <p:cNvPr id="3" name="Title 2"/>
          <p:cNvSpPr>
            <a:spLocks noGrp="1"/>
          </p:cNvSpPr>
          <p:nvPr>
            <p:ph type="title"/>
          </p:nvPr>
        </p:nvSpPr>
        <p:spPr/>
        <p:txBody>
          <a:bodyPr/>
          <a:lstStyle/>
          <a:p>
            <a:endParaRPr lang="en-US" dirty="0"/>
          </a:p>
        </p:txBody>
      </p:sp>
    </p:spTree>
    <p:extLst>
      <p:ext uri="{BB962C8B-B14F-4D97-AF65-F5344CB8AC3E}">
        <p14:creationId xmlns:p14="http://schemas.microsoft.com/office/powerpoint/2010/main" val="220159764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1905000"/>
            <a:ext cx="7408333" cy="4495800"/>
          </a:xfrm>
        </p:spPr>
        <p:txBody>
          <a:bodyPr>
            <a:normAutofit fontScale="92500" lnSpcReduction="20000"/>
          </a:bodyPr>
          <a:lstStyle/>
          <a:p>
            <a:r>
              <a:rPr lang="en-US" dirty="0"/>
              <a:t> In the fall-winter of 1919 Fitzgerald commenced his career as a writer of stories for the mass-circulation magazines. </a:t>
            </a:r>
            <a:endParaRPr lang="en-US" dirty="0" smtClean="0"/>
          </a:p>
          <a:p>
            <a:r>
              <a:rPr lang="en-US" dirty="0" smtClean="0"/>
              <a:t>Working </a:t>
            </a:r>
            <a:r>
              <a:rPr lang="en-US" dirty="0"/>
              <a:t>through agent Harold Ober, Fitzgerald interrupted work on his novels to write moneymaking popular fiction for the rest of his life. </a:t>
            </a:r>
            <a:endParaRPr lang="en-US" dirty="0" smtClean="0"/>
          </a:p>
          <a:p>
            <a:r>
              <a:rPr lang="en-US" dirty="0" smtClean="0"/>
              <a:t>The </a:t>
            </a:r>
            <a:r>
              <a:rPr lang="en-US" dirty="0"/>
              <a:t>Saturday Evening Post became Fitzgerald’s best story market, and he was regarded as a “Post writer</a:t>
            </a:r>
            <a:r>
              <a:rPr lang="en-US" dirty="0" smtClean="0"/>
              <a:t>.”</a:t>
            </a:r>
          </a:p>
          <a:p>
            <a:r>
              <a:rPr lang="en-US" dirty="0" smtClean="0"/>
              <a:t>His </a:t>
            </a:r>
            <a:r>
              <a:rPr lang="en-US" dirty="0"/>
              <a:t>early commercial stories about young love introduced a fresh character: the independent, determined young American woman who appeared in “The Offshore Pirate” and “Bernice Bobs Her Hair.” </a:t>
            </a:r>
            <a:endParaRPr lang="en-US" dirty="0" smtClean="0"/>
          </a:p>
          <a:p>
            <a:r>
              <a:rPr lang="en-US" dirty="0" smtClean="0"/>
              <a:t>Fitzgerald’s </a:t>
            </a:r>
            <a:r>
              <a:rPr lang="en-US" dirty="0"/>
              <a:t>more ambitious stories, such as “May Day” and “The Diamond as Big as the Ritz,” were published in The Smart Set, which had a small circulation. </a:t>
            </a:r>
          </a:p>
        </p:txBody>
      </p:sp>
      <p:sp>
        <p:nvSpPr>
          <p:cNvPr id="3" name="Title 2"/>
          <p:cNvSpPr>
            <a:spLocks noGrp="1"/>
          </p:cNvSpPr>
          <p:nvPr>
            <p:ph type="title"/>
          </p:nvPr>
        </p:nvSpPr>
        <p:spPr/>
        <p:txBody>
          <a:bodyPr/>
          <a:lstStyle/>
          <a:p>
            <a:endParaRPr lang="en-US" dirty="0"/>
          </a:p>
        </p:txBody>
      </p:sp>
    </p:spTree>
    <p:extLst>
      <p:ext uri="{BB962C8B-B14F-4D97-AF65-F5344CB8AC3E}">
        <p14:creationId xmlns:p14="http://schemas.microsoft.com/office/powerpoint/2010/main" val="65952960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a:t>The publication of This Side of Paradise on March 26, 1920, made the twenty-four-year-old Fitzgerald famous almost overnight, and a week later he married Zelda Sayre in New York. </a:t>
            </a:r>
            <a:endParaRPr lang="en-US" dirty="0" smtClean="0"/>
          </a:p>
          <a:p>
            <a:r>
              <a:rPr lang="en-US" dirty="0" smtClean="0"/>
              <a:t>They </a:t>
            </a:r>
            <a:r>
              <a:rPr lang="en-US" dirty="0"/>
              <a:t>embarked on an extravagant life as young celebrities</a:t>
            </a:r>
            <a:r>
              <a:rPr lang="en-US" dirty="0" smtClean="0"/>
              <a:t>.</a:t>
            </a:r>
          </a:p>
          <a:p>
            <a:r>
              <a:rPr lang="en-US" dirty="0" smtClean="0"/>
              <a:t> </a:t>
            </a:r>
            <a:r>
              <a:rPr lang="en-US" dirty="0"/>
              <a:t>Fitzgerald endeavored to earn a solid literary reputation, but his playboy image impeded the proper assessment of his work. </a:t>
            </a:r>
          </a:p>
          <a:p>
            <a:endParaRPr lang="en-US" dirty="0"/>
          </a:p>
        </p:txBody>
      </p:sp>
      <p:sp>
        <p:nvSpPr>
          <p:cNvPr id="3" name="Title 2"/>
          <p:cNvSpPr>
            <a:spLocks noGrp="1"/>
          </p:cNvSpPr>
          <p:nvPr>
            <p:ph type="title"/>
          </p:nvPr>
        </p:nvSpPr>
        <p:spPr/>
        <p:txBody>
          <a:bodyPr/>
          <a:lstStyle/>
          <a:p>
            <a:endParaRPr lang="en-US" dirty="0"/>
          </a:p>
        </p:txBody>
      </p:sp>
    </p:spTree>
    <p:extLst>
      <p:ext uri="{BB962C8B-B14F-4D97-AF65-F5344CB8AC3E}">
        <p14:creationId xmlns:p14="http://schemas.microsoft.com/office/powerpoint/2010/main" val="337248067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a:t>After a riotous summer in Westport, Connecticut, the </a:t>
            </a:r>
            <a:r>
              <a:rPr lang="en-US" dirty="0" smtClean="0"/>
              <a:t>Fitzgeralds </a:t>
            </a:r>
            <a:r>
              <a:rPr lang="en-US" dirty="0"/>
              <a:t>took an apartment in New York City; there he wrote his second novel, </a:t>
            </a:r>
            <a:r>
              <a:rPr lang="en-US" dirty="0" smtClean="0"/>
              <a:t>“The </a:t>
            </a:r>
            <a:r>
              <a:rPr lang="en-US" dirty="0"/>
              <a:t>Beautiful and </a:t>
            </a:r>
            <a:r>
              <a:rPr lang="en-US" dirty="0" smtClean="0"/>
              <a:t>Damned”, </a:t>
            </a:r>
            <a:r>
              <a:rPr lang="en-US" dirty="0"/>
              <a:t>a naturalistic chronicle of the dissipation of Anthony and Gloria Patch. </a:t>
            </a:r>
            <a:endParaRPr lang="en-US" dirty="0" smtClean="0"/>
          </a:p>
          <a:p>
            <a:r>
              <a:rPr lang="en-US" dirty="0" smtClean="0"/>
              <a:t>When </a:t>
            </a:r>
            <a:r>
              <a:rPr lang="en-US" dirty="0"/>
              <a:t>Zelda Fitzgerald became pregnant they took their first trip to Europe in 1921 and then settled in St. Paul for the birth of their only child, Frances Scott (Scottie) Fitzgerald, who was born in October 1921.</a:t>
            </a:r>
          </a:p>
        </p:txBody>
      </p:sp>
      <p:sp>
        <p:nvSpPr>
          <p:cNvPr id="3" name="Title 2"/>
          <p:cNvSpPr>
            <a:spLocks noGrp="1"/>
          </p:cNvSpPr>
          <p:nvPr>
            <p:ph type="title"/>
          </p:nvPr>
        </p:nvSpPr>
        <p:spPr/>
        <p:txBody>
          <a:bodyPr/>
          <a:lstStyle/>
          <a:p>
            <a:endParaRPr lang="en-US" dirty="0"/>
          </a:p>
        </p:txBody>
      </p:sp>
    </p:spTree>
    <p:extLst>
      <p:ext uri="{BB962C8B-B14F-4D97-AF65-F5344CB8AC3E}">
        <p14:creationId xmlns:p14="http://schemas.microsoft.com/office/powerpoint/2010/main" val="306777560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aveform">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77</TotalTime>
  <Words>838</Words>
  <Application>Microsoft Office PowerPoint</Application>
  <PresentationFormat>On-screen Show (4:3)</PresentationFormat>
  <Paragraphs>38</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Waveform</vt:lpstr>
      <vt:lpstr>F. Scott Fitzgerald</vt:lpstr>
      <vt:lpstr>Birth</vt:lpstr>
      <vt:lpstr>Early Life</vt:lpstr>
      <vt:lpstr>Army </vt:lpstr>
      <vt:lpstr>Zelda Sayre</vt:lpstr>
      <vt:lpstr>PowerPoint Presentation</vt:lpstr>
      <vt:lpstr>PowerPoint Presentation</vt:lpstr>
      <vt:lpstr>PowerPoint Presentation</vt:lpstr>
      <vt:lpstr>PowerPoint Presentation</vt:lpstr>
      <vt:lpstr>The Diamond as big as the Ritz</vt:lpstr>
    </vt:vector>
  </TitlesOfParts>
  <Company>Virden Middle School Lab</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 Scott Fitzgerald</dc:title>
  <dc:creator>lundsroc</dc:creator>
  <cp:lastModifiedBy>lundsroc</cp:lastModifiedBy>
  <cp:revision>9</cp:revision>
  <dcterms:created xsi:type="dcterms:W3CDTF">2011-12-09T16:49:56Z</dcterms:created>
  <dcterms:modified xsi:type="dcterms:W3CDTF">2011-12-13T16:55:22Z</dcterms:modified>
</cp:coreProperties>
</file>